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C7E5835-5E9A-49A8-BA56-D8F20A881813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42F302B-1CC9-484D-BBE2-B49411BE4B2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75769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5835-5E9A-49A8-BA56-D8F20A881813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302B-1CC9-484D-BBE2-B49411BE4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7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5835-5E9A-49A8-BA56-D8F20A881813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302B-1CC9-484D-BBE2-B49411BE4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87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5835-5E9A-49A8-BA56-D8F20A881813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302B-1CC9-484D-BBE2-B49411BE4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0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7E5835-5E9A-49A8-BA56-D8F20A881813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2F302B-1CC9-484D-BBE2-B49411BE4B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20136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5835-5E9A-49A8-BA56-D8F20A881813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302B-1CC9-484D-BBE2-B49411BE4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26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5835-5E9A-49A8-BA56-D8F20A881813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302B-1CC9-484D-BBE2-B49411BE4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7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5835-5E9A-49A8-BA56-D8F20A881813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302B-1CC9-484D-BBE2-B49411BE4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13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5835-5E9A-49A8-BA56-D8F20A881813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F302B-1CC9-484D-BBE2-B49411BE4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72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7E5835-5E9A-49A8-BA56-D8F20A881813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2F302B-1CC9-484D-BBE2-B49411BE4B2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495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7E5835-5E9A-49A8-BA56-D8F20A881813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2F302B-1CC9-484D-BBE2-B49411BE4B2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9728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C7E5835-5E9A-49A8-BA56-D8F20A881813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42F302B-1CC9-484D-BBE2-B49411BE4B2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899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FCE02-C68A-40D8-8D6E-BB2D77EE2C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Plant killer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2B268-02CD-4B97-B61A-61E3A4055B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killing our plants?</a:t>
            </a:r>
          </a:p>
        </p:txBody>
      </p:sp>
    </p:spTree>
    <p:extLst>
      <p:ext uri="{BB962C8B-B14F-4D97-AF65-F5344CB8AC3E}">
        <p14:creationId xmlns:p14="http://schemas.microsoft.com/office/powerpoint/2010/main" val="3153985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70091-2631-4240-9F2F-5E54BDD8E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476250"/>
            <a:ext cx="9601200" cy="1485900"/>
          </a:xfrm>
        </p:spPr>
        <p:txBody>
          <a:bodyPr/>
          <a:lstStyle/>
          <a:p>
            <a:r>
              <a:rPr lang="en-US" dirty="0"/>
              <a:t>Nutrient Deficiency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88533-5277-4B3C-B75B-152E07426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52337"/>
            <a:ext cx="3829050" cy="4796589"/>
          </a:xfrm>
        </p:spPr>
        <p:txBody>
          <a:bodyPr/>
          <a:lstStyle/>
          <a:p>
            <a:r>
              <a:rPr lang="en-US" dirty="0"/>
              <a:t>Usually seen in only the new </a:t>
            </a:r>
            <a:r>
              <a:rPr lang="en-US" b="1" dirty="0"/>
              <a:t>OR </a:t>
            </a:r>
            <a:r>
              <a:rPr lang="en-US" dirty="0"/>
              <a:t>old growth</a:t>
            </a:r>
          </a:p>
          <a:p>
            <a:r>
              <a:rPr lang="en-US" dirty="0"/>
              <a:t>Highly varied symptoms</a:t>
            </a:r>
          </a:p>
          <a:p>
            <a:r>
              <a:rPr lang="en-US" dirty="0"/>
              <a:t>Often no physical damage (holes or cuts)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1D77AB-85F2-4CB9-96BC-2A1D181D0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22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CA66A-8024-493E-8B50-818B8161C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Common Damages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7FFA6-1863-4094-A4AB-0A80F534B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1604962"/>
            <a:ext cx="3810000" cy="3171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293F67-411E-4DC1-B45D-21CD35DE0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025" y="1524000"/>
            <a:ext cx="5715000" cy="381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BA0D75-AF29-4DA7-8141-DCBA8D3AE271}"/>
              </a:ext>
            </a:extLst>
          </p:cNvPr>
          <p:cNvSpPr txBox="1"/>
          <p:nvPr/>
        </p:nvSpPr>
        <p:spPr>
          <a:xfrm>
            <a:off x="2152650" y="4776787"/>
            <a:ext cx="2752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Sunscald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076D53-8AF0-4A06-B87C-DC6B25A31325}"/>
              </a:ext>
            </a:extLst>
          </p:cNvPr>
          <p:cNvSpPr txBox="1"/>
          <p:nvPr/>
        </p:nvSpPr>
        <p:spPr>
          <a:xfrm>
            <a:off x="7867650" y="5361562"/>
            <a:ext cx="27527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Underwatering</a:t>
            </a:r>
          </a:p>
          <a:p>
            <a:r>
              <a:rPr lang="en-US" sz="2800" dirty="0"/>
              <a:t>OR</a:t>
            </a:r>
          </a:p>
          <a:p>
            <a:r>
              <a:rPr lang="en-US" sz="2800" dirty="0"/>
              <a:t>Overwatering</a:t>
            </a:r>
          </a:p>
        </p:txBody>
      </p:sp>
    </p:spTree>
    <p:extLst>
      <p:ext uri="{BB962C8B-B14F-4D97-AF65-F5344CB8AC3E}">
        <p14:creationId xmlns:p14="http://schemas.microsoft.com/office/powerpoint/2010/main" val="3303872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3A323-4ADB-44F8-921E-AF9E93613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70DE9-F34A-47FA-A6C8-BAFF52F72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Determine</a:t>
            </a:r>
            <a:r>
              <a:rPr lang="en-US" sz="3200" dirty="0"/>
              <a:t> the difference between types of plant damage</a:t>
            </a:r>
          </a:p>
          <a:p>
            <a:r>
              <a:rPr lang="en-US" sz="3200" dirty="0">
                <a:solidFill>
                  <a:srgbClr val="FF0000"/>
                </a:solidFill>
              </a:rPr>
              <a:t>Identify</a:t>
            </a:r>
            <a:r>
              <a:rPr lang="en-US" sz="3200" dirty="0"/>
              <a:t> signs and symptoms of different kinds of plant damage</a:t>
            </a:r>
          </a:p>
        </p:txBody>
      </p:sp>
    </p:spTree>
    <p:extLst>
      <p:ext uri="{BB962C8B-B14F-4D97-AF65-F5344CB8AC3E}">
        <p14:creationId xmlns:p14="http://schemas.microsoft.com/office/powerpoint/2010/main" val="2245402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9A7E4-34D6-4D76-B206-809D75DBA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hurt a plant?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2A290-CCFB-41E4-BD72-528FDF8B0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95425"/>
            <a:ext cx="3619500" cy="5191125"/>
          </a:xfrm>
        </p:spPr>
        <p:txBody>
          <a:bodyPr/>
          <a:lstStyle/>
          <a:p>
            <a:r>
              <a:rPr lang="en-US" dirty="0"/>
              <a:t>Fungus</a:t>
            </a:r>
          </a:p>
          <a:p>
            <a:r>
              <a:rPr lang="en-US" dirty="0"/>
              <a:t>Bacteria</a:t>
            </a:r>
          </a:p>
          <a:p>
            <a:r>
              <a:rPr lang="en-US" dirty="0"/>
              <a:t>Herbicide</a:t>
            </a:r>
          </a:p>
          <a:p>
            <a:r>
              <a:rPr lang="en-US" dirty="0"/>
              <a:t>Insects</a:t>
            </a:r>
          </a:p>
          <a:p>
            <a:r>
              <a:rPr lang="en-US" dirty="0"/>
              <a:t>Viruses</a:t>
            </a:r>
          </a:p>
          <a:p>
            <a:r>
              <a:rPr lang="en-US" dirty="0"/>
              <a:t>Nutrient deficiency</a:t>
            </a:r>
          </a:p>
          <a:p>
            <a:r>
              <a:rPr lang="en-US" dirty="0"/>
              <a:t>Other plants</a:t>
            </a:r>
          </a:p>
          <a:p>
            <a:r>
              <a:rPr lang="en-US" dirty="0"/>
              <a:t>Unfavorable planting conditions</a:t>
            </a:r>
          </a:p>
          <a:p>
            <a:r>
              <a:rPr lang="en-US" dirty="0"/>
              <a:t>In other words… a lot of things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6AA720-28EB-4960-9286-71463AAD9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786" y="331871"/>
            <a:ext cx="2857500" cy="2857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168F83-6DBE-41DE-878A-797EC0C16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38512"/>
            <a:ext cx="5824286" cy="32750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79E3AD-5455-492A-97AD-D47402FC1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699" y="1428750"/>
            <a:ext cx="1726406" cy="172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15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CD21-1581-4ED8-9F47-40068FFF1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For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ABB1A-0114-466C-86FE-50D200E23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04950"/>
            <a:ext cx="7010400" cy="5010150"/>
          </a:xfrm>
        </p:spPr>
        <p:txBody>
          <a:bodyPr>
            <a:normAutofit/>
          </a:bodyPr>
          <a:lstStyle/>
          <a:p>
            <a:r>
              <a:rPr lang="en-US" dirty="0"/>
              <a:t>Determining the problem is critical</a:t>
            </a:r>
          </a:p>
          <a:p>
            <a:r>
              <a:rPr lang="en-US" dirty="0"/>
              <a:t>Adding fungicide to a bacterial infection is useless</a:t>
            </a:r>
          </a:p>
          <a:p>
            <a:r>
              <a:rPr lang="en-US" dirty="0"/>
              <a:t>Random patches: random plants at the site are damaged.  Look for soil problems or living factors (insects or diseases).  </a:t>
            </a:r>
          </a:p>
          <a:p>
            <a:r>
              <a:rPr lang="en-US" dirty="0"/>
              <a:t>Pattern present: a pattern of damaged plants can be seen at the site.  Look for nonliving factors such as chemical, environment, or management.  </a:t>
            </a:r>
          </a:p>
          <a:p>
            <a:r>
              <a:rPr lang="en-US" dirty="0"/>
              <a:t>Uniformly effected: plants that are uniformly effected may have been damaged by the environment or management practices. </a:t>
            </a:r>
          </a:p>
          <a:p>
            <a:r>
              <a:rPr lang="en-US" dirty="0"/>
              <a:t> Which plants are affected?</a:t>
            </a:r>
          </a:p>
          <a:p>
            <a:r>
              <a:rPr lang="en-US" dirty="0"/>
              <a:t>Finding the culprit is the first step to preventing the damage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CDFE3E-302E-463D-8A34-9FCB2651D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0" y="314325"/>
            <a:ext cx="3048000" cy="304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E608AA-005B-4337-819F-54EC1AB9C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4425" y="3771900"/>
            <a:ext cx="322897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48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6194A-14DD-4F4D-96B2-CFB025E94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2425"/>
            <a:ext cx="9601200" cy="1485900"/>
          </a:xfrm>
        </p:spPr>
        <p:txBody>
          <a:bodyPr/>
          <a:lstStyle/>
          <a:p>
            <a:r>
              <a:rPr lang="en-US" dirty="0"/>
              <a:t>Different patterns… Different problems (sometimes)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ACE63-5112-478D-BE07-3460B5E89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38325"/>
            <a:ext cx="9601200" cy="4762499"/>
          </a:xfrm>
        </p:spPr>
        <p:txBody>
          <a:bodyPr/>
          <a:lstStyle/>
          <a:p>
            <a:r>
              <a:rPr lang="en-US" sz="2800" b="1" dirty="0"/>
              <a:t>Signs </a:t>
            </a:r>
            <a:r>
              <a:rPr lang="en-US" sz="2800" dirty="0"/>
              <a:t>are physical evidence of a pathogen. For instance, seeing fungal fruiting bodies is a sign of a fungal infection</a:t>
            </a:r>
          </a:p>
          <a:p>
            <a:r>
              <a:rPr lang="en-US" sz="2800" b="1" dirty="0"/>
              <a:t>Symptoms </a:t>
            </a:r>
            <a:r>
              <a:rPr lang="en-US" sz="2800" dirty="0"/>
              <a:t>are responses to a pathogen by a plant. For example, chlorosis (yellowing of leaves) is a symptom of an infection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12346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42294-55B3-4AF5-9402-F39CE83E5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Fungal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1E200-D013-472D-A3D7-F6E5C9DB6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71624"/>
            <a:ext cx="9601200" cy="4924425"/>
          </a:xfrm>
        </p:spPr>
        <p:txBody>
          <a:bodyPr/>
          <a:lstStyle/>
          <a:p>
            <a:r>
              <a:rPr lang="en-US" dirty="0"/>
              <a:t>Signs</a:t>
            </a:r>
          </a:p>
          <a:p>
            <a:pPr lvl="1"/>
            <a:r>
              <a:rPr lang="en-US" dirty="0"/>
              <a:t>Leaf Rust</a:t>
            </a:r>
          </a:p>
          <a:p>
            <a:pPr lvl="1"/>
            <a:r>
              <a:rPr lang="en-US" dirty="0"/>
              <a:t>Stem Rust</a:t>
            </a:r>
          </a:p>
          <a:p>
            <a:pPr lvl="1"/>
            <a:r>
              <a:rPr lang="en-US" dirty="0" err="1"/>
              <a:t>Sclerotinia</a:t>
            </a:r>
            <a:endParaRPr lang="en-US" dirty="0"/>
          </a:p>
          <a:p>
            <a:pPr lvl="1"/>
            <a:r>
              <a:rPr lang="en-US" dirty="0"/>
              <a:t>Powdery Mildew</a:t>
            </a:r>
          </a:p>
          <a:p>
            <a:r>
              <a:rPr lang="en-US" dirty="0"/>
              <a:t>Symptoms</a:t>
            </a:r>
          </a:p>
          <a:p>
            <a:pPr lvl="1"/>
            <a:r>
              <a:rPr lang="en-US" dirty="0"/>
              <a:t>Dampening off</a:t>
            </a:r>
          </a:p>
          <a:p>
            <a:pPr lvl="1"/>
            <a:r>
              <a:rPr lang="en-US" dirty="0"/>
              <a:t>Leaf Spot</a:t>
            </a:r>
          </a:p>
          <a:p>
            <a:pPr lvl="1"/>
            <a:r>
              <a:rPr lang="en-US" dirty="0"/>
              <a:t>Chlorosis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1DDFCB-6613-47DC-B927-71A59583B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5" y="361949"/>
            <a:ext cx="4143375" cy="4143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517A0A-57D0-4EE6-9CAD-4128FBE08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49" y="3926682"/>
            <a:ext cx="5438775" cy="271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4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B5D82-398A-4E9C-AB53-6F7FCCC9A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Bacterial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01C1F-FB40-47B8-B3CF-58E915D82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56084"/>
            <a:ext cx="9601200" cy="4959016"/>
          </a:xfrm>
        </p:spPr>
        <p:txBody>
          <a:bodyPr/>
          <a:lstStyle/>
          <a:p>
            <a:r>
              <a:rPr lang="en-US" dirty="0"/>
              <a:t>Signs</a:t>
            </a:r>
          </a:p>
          <a:p>
            <a:pPr lvl="1"/>
            <a:r>
              <a:rPr lang="en-US" dirty="0"/>
              <a:t>Bacterial Ooze</a:t>
            </a:r>
          </a:p>
          <a:p>
            <a:pPr lvl="1"/>
            <a:r>
              <a:rPr lang="en-US" dirty="0"/>
              <a:t>Water-soaked Lesions</a:t>
            </a:r>
          </a:p>
          <a:p>
            <a:pPr lvl="1"/>
            <a:r>
              <a:rPr lang="en-US" dirty="0"/>
              <a:t>Bacteria streams in water from cut</a:t>
            </a:r>
          </a:p>
          <a:p>
            <a:r>
              <a:rPr lang="en-US" dirty="0"/>
              <a:t>Symptoms</a:t>
            </a:r>
          </a:p>
          <a:p>
            <a:pPr lvl="1"/>
            <a:r>
              <a:rPr lang="en-US" dirty="0"/>
              <a:t>Leaf Spot with Halo</a:t>
            </a:r>
          </a:p>
          <a:p>
            <a:pPr lvl="1"/>
            <a:r>
              <a:rPr lang="en-US" dirty="0"/>
              <a:t>Fruit Spot</a:t>
            </a:r>
          </a:p>
          <a:p>
            <a:pPr lvl="1"/>
            <a:r>
              <a:rPr lang="en-US" dirty="0"/>
              <a:t>Canker</a:t>
            </a:r>
          </a:p>
          <a:p>
            <a:pPr lvl="1"/>
            <a:r>
              <a:rPr lang="en-US" dirty="0"/>
              <a:t>Crown Gall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1BE9EF-020F-49D3-899A-EDB6D3C87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5" y="381000"/>
            <a:ext cx="4572000" cy="304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2774B5-0E99-4AA7-BB3B-3A31E1306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3533775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71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7895C-2B21-4160-AE75-B05A52859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8DF1D-1249-45B2-B6B0-0BA3DB821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88167"/>
            <a:ext cx="9601200" cy="4908885"/>
          </a:xfrm>
        </p:spPr>
        <p:txBody>
          <a:bodyPr/>
          <a:lstStyle/>
          <a:p>
            <a:r>
              <a:rPr lang="en-US" dirty="0"/>
              <a:t>Signs</a:t>
            </a:r>
          </a:p>
          <a:p>
            <a:pPr lvl="1"/>
            <a:r>
              <a:rPr lang="en-US" dirty="0"/>
              <a:t>None…</a:t>
            </a:r>
          </a:p>
          <a:p>
            <a:r>
              <a:rPr lang="en-US" dirty="0"/>
              <a:t>Symptoms</a:t>
            </a:r>
          </a:p>
          <a:p>
            <a:pPr lvl="1"/>
            <a:r>
              <a:rPr lang="en-US" dirty="0"/>
              <a:t>Mosaic Pattern</a:t>
            </a:r>
          </a:p>
          <a:p>
            <a:pPr lvl="1"/>
            <a:r>
              <a:rPr lang="en-US" dirty="0"/>
              <a:t>Crinkled Leaves</a:t>
            </a:r>
          </a:p>
          <a:p>
            <a:pPr lvl="1"/>
            <a:r>
              <a:rPr lang="en-US" dirty="0"/>
              <a:t>Yellowing</a:t>
            </a:r>
          </a:p>
          <a:p>
            <a:pPr lvl="1"/>
            <a:r>
              <a:rPr lang="en-US" dirty="0"/>
              <a:t>Stunted Growth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F79FCC-0868-471B-A67E-1ECC9A268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38125"/>
            <a:ext cx="5741458" cy="3867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E4E761-0EA7-4683-A881-E4D8E6233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887" y="3286125"/>
            <a:ext cx="5248549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04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046F2-C393-4F83-9F87-F2CF00976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Insect Damage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387AF-6AAB-434F-BEEF-B4CBAB218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40041"/>
            <a:ext cx="9601200" cy="5021179"/>
          </a:xfrm>
        </p:spPr>
        <p:txBody>
          <a:bodyPr/>
          <a:lstStyle/>
          <a:p>
            <a:r>
              <a:rPr lang="en-US" dirty="0"/>
              <a:t>Signs</a:t>
            </a:r>
          </a:p>
          <a:p>
            <a:pPr lvl="1"/>
            <a:r>
              <a:rPr lang="en-US" dirty="0"/>
              <a:t>Visible Insects</a:t>
            </a:r>
          </a:p>
          <a:p>
            <a:pPr lvl="1"/>
            <a:r>
              <a:rPr lang="en-US" dirty="0"/>
              <a:t>Eggs or pods</a:t>
            </a:r>
          </a:p>
          <a:p>
            <a:r>
              <a:rPr lang="en-US" dirty="0"/>
              <a:t>Symptoms</a:t>
            </a:r>
          </a:p>
          <a:p>
            <a:pPr lvl="1"/>
            <a:r>
              <a:rPr lang="en-US" dirty="0"/>
              <a:t>Chewed leaves</a:t>
            </a:r>
          </a:p>
          <a:p>
            <a:pPr lvl="1"/>
            <a:r>
              <a:rPr lang="en-US" dirty="0"/>
              <a:t>Irregular holes</a:t>
            </a:r>
          </a:p>
          <a:p>
            <a:pPr lvl="1"/>
            <a:r>
              <a:rPr lang="en-US" dirty="0"/>
              <a:t>Misshapen young leaves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72D287-6F47-4C6A-98F5-33D742B2E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5" y="231105"/>
            <a:ext cx="4762500" cy="38576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D91AFB-4469-41C6-8134-F0ED78E00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684" y="2930690"/>
            <a:ext cx="5105888" cy="383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1492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90</TotalTime>
  <Words>310</Words>
  <Application>Microsoft Office PowerPoint</Application>
  <PresentationFormat>Widescreen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Franklin Gothic Book</vt:lpstr>
      <vt:lpstr>Crop</vt:lpstr>
      <vt:lpstr>Plant killer</vt:lpstr>
      <vt:lpstr>Learning objectives</vt:lpstr>
      <vt:lpstr>What can hurt a plant?</vt:lpstr>
      <vt:lpstr>Look For Patterns</vt:lpstr>
      <vt:lpstr>Different patterns… Different problems (sometimes)</vt:lpstr>
      <vt:lpstr>Fungal Patterns</vt:lpstr>
      <vt:lpstr>Bacterial Patterns</vt:lpstr>
      <vt:lpstr>Viral Patterns</vt:lpstr>
      <vt:lpstr>Insect Damage</vt:lpstr>
      <vt:lpstr>Nutrient Deficiency</vt:lpstr>
      <vt:lpstr>Other Common Damages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killer</dc:title>
  <dc:creator>Stanley Dezern</dc:creator>
  <cp:lastModifiedBy>Stanley Dezern</cp:lastModifiedBy>
  <cp:revision>9</cp:revision>
  <dcterms:created xsi:type="dcterms:W3CDTF">2019-10-19T16:44:27Z</dcterms:created>
  <dcterms:modified xsi:type="dcterms:W3CDTF">2019-11-11T14:45:57Z</dcterms:modified>
</cp:coreProperties>
</file>